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61" r:id="rId3"/>
    <p:sldId id="267" r:id="rId4"/>
    <p:sldId id="289" r:id="rId5"/>
    <p:sldId id="290" r:id="rId6"/>
    <p:sldId id="264" r:id="rId7"/>
    <p:sldId id="269" r:id="rId8"/>
    <p:sldId id="273" r:id="rId9"/>
    <p:sldId id="272" r:id="rId10"/>
    <p:sldId id="297" r:id="rId11"/>
    <p:sldId id="283" r:id="rId12"/>
    <p:sldId id="284" r:id="rId13"/>
    <p:sldId id="285" r:id="rId14"/>
    <p:sldId id="279" r:id="rId15"/>
    <p:sldId id="291" r:id="rId16"/>
    <p:sldId id="294" r:id="rId17"/>
    <p:sldId id="293" r:id="rId18"/>
    <p:sldId id="295" r:id="rId19"/>
    <p:sldId id="296" r:id="rId20"/>
    <p:sldId id="292" r:id="rId21"/>
    <p:sldId id="275" r:id="rId22"/>
    <p:sldId id="26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Payne" initials="RP" lastIdx="1" clrIdx="0">
    <p:extLst>
      <p:ext uri="{19B8F6BF-5375-455C-9EA6-DF929625EA0E}">
        <p15:presenceInfo xmlns:p15="http://schemas.microsoft.com/office/powerpoint/2012/main" userId="7690279985e9ce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171" autoAdjust="0"/>
  </p:normalViewPr>
  <p:slideViewPr>
    <p:cSldViewPr snapToGrid="0">
      <p:cViewPr varScale="1">
        <p:scale>
          <a:sx n="88" d="100"/>
          <a:sy n="88" d="100"/>
        </p:scale>
        <p:origin x="142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40B09A-734E-4818-9EEB-C374D50ECA92}" type="doc">
      <dgm:prSet loTypeId="urn:microsoft.com/office/officeart/2008/layout/LinedList" loCatId="list" qsTypeId="urn:microsoft.com/office/officeart/2005/8/quickstyle/simple5" qsCatId="simple" csTypeId="urn:microsoft.com/office/officeart/2005/8/colors/accent6_2" csCatId="accent6" phldr="1"/>
      <dgm:spPr/>
    </dgm:pt>
    <dgm:pt modelId="{B43EB2A4-52C6-4956-B0A7-79A094A21244}">
      <dgm:prSet phldrT="[Text]"/>
      <dgm:spPr/>
      <dgm:t>
        <a:bodyPr/>
        <a:lstStyle/>
        <a:p>
          <a:r>
            <a:rPr lang="en-US" u="sng" dirty="0"/>
            <a:t>CAREER</a:t>
          </a:r>
          <a:r>
            <a:rPr lang="en-US" dirty="0"/>
            <a:t>					CONF/PRES           		</a:t>
          </a:r>
          <a:r>
            <a:rPr lang="en-US" u="sng" dirty="0"/>
            <a:t>EDUCATION</a:t>
          </a:r>
        </a:p>
        <a:p>
          <a:r>
            <a:rPr lang="en-US" dirty="0"/>
            <a:t>Principal Security Engineer		+1 DOX </a:t>
          </a:r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  <a:p>
          <a:r>
            <a:rPr lang="en-US" dirty="0"/>
            <a:t>Staff Security Engineer			 &gt;35				MSc</a:t>
          </a:r>
        </a:p>
        <a:p>
          <a:r>
            <a:rPr lang="en-US" dirty="0"/>
            <a:t>Sr. Security Engineer</a:t>
          </a:r>
        </a:p>
      </dgm:t>
    </dgm:pt>
    <dgm:pt modelId="{30F65B57-45DD-4FA2-B77C-D0E913546567}" type="parTrans" cxnId="{62BA8F05-C4A1-49B1-B9B3-DDADF85D3354}">
      <dgm:prSet/>
      <dgm:spPr/>
      <dgm:t>
        <a:bodyPr/>
        <a:lstStyle/>
        <a:p>
          <a:endParaRPr lang="en-US"/>
        </a:p>
      </dgm:t>
    </dgm:pt>
    <dgm:pt modelId="{DB3C27A0-E902-42FB-A8FA-096C47A668D5}" type="sibTrans" cxnId="{62BA8F05-C4A1-49B1-B9B3-DDADF85D3354}">
      <dgm:prSet/>
      <dgm:spPr/>
      <dgm:t>
        <a:bodyPr/>
        <a:lstStyle/>
        <a:p>
          <a:endParaRPr lang="en-US"/>
        </a:p>
      </dgm:t>
    </dgm:pt>
    <dgm:pt modelId="{932B07DD-43FA-4664-A847-09FB70CC351A}">
      <dgm:prSet phldrT="[Text]"/>
      <dgm:spPr/>
      <dgm:t>
        <a:bodyPr/>
        <a:lstStyle/>
        <a:p>
          <a:r>
            <a:rPr lang="en-US" dirty="0"/>
            <a:t>Chief Security Officer							AWS-CSA</a:t>
          </a:r>
        </a:p>
        <a:p>
          <a:r>
            <a:rPr lang="en-US" dirty="0"/>
            <a:t>Security Architect							CISSP</a:t>
          </a:r>
        </a:p>
        <a:p>
          <a:r>
            <a:rPr lang="en-US" u="none" dirty="0"/>
            <a:t>Security Analyst I/II			^^^		BS, AA, Security+, RHCE, RHCSA</a:t>
          </a:r>
        </a:p>
      </dgm:t>
    </dgm:pt>
    <dgm:pt modelId="{5E8F811E-8CC5-41FD-8FA8-D3CE12409661}" type="parTrans" cxnId="{520853B7-5472-4DC1-80F8-BAB75E098FD5}">
      <dgm:prSet/>
      <dgm:spPr/>
      <dgm:t>
        <a:bodyPr/>
        <a:lstStyle/>
        <a:p>
          <a:endParaRPr lang="en-US"/>
        </a:p>
      </dgm:t>
    </dgm:pt>
    <dgm:pt modelId="{716263E3-2A2D-4502-84D1-5046E4D10407}" type="sibTrans" cxnId="{520853B7-5472-4DC1-80F8-BAB75E098FD5}">
      <dgm:prSet/>
      <dgm:spPr/>
      <dgm:t>
        <a:bodyPr/>
        <a:lstStyle/>
        <a:p>
          <a:endParaRPr lang="en-US"/>
        </a:p>
      </dgm:t>
    </dgm:pt>
    <dgm:pt modelId="{3F59BFE9-16D1-4B5B-AF7A-DBD234CB4885}">
      <dgm:prSet phldrT="[Text]"/>
      <dgm:spPr/>
      <dgm:t>
        <a:bodyPr/>
        <a:lstStyle/>
        <a:p>
          <a:r>
            <a:rPr lang="en-US" dirty="0"/>
            <a:t>System Integration Tech I/II						</a:t>
          </a:r>
        </a:p>
        <a:p>
          <a:r>
            <a:rPr lang="en-US" dirty="0"/>
            <a:t>Manufacturing Test Tech I/II						AS-CET</a:t>
          </a:r>
        </a:p>
        <a:p>
          <a:r>
            <a:rPr lang="en-US" dirty="0"/>
            <a:t>Production Test Intern</a:t>
          </a:r>
        </a:p>
      </dgm:t>
    </dgm:pt>
    <dgm:pt modelId="{1CEF6B86-6CFF-4D1D-AD60-0DAF3F42502A}" type="parTrans" cxnId="{159A6CB3-C130-4DB0-A0D3-3C4113A1E59D}">
      <dgm:prSet/>
      <dgm:spPr/>
      <dgm:t>
        <a:bodyPr/>
        <a:lstStyle/>
        <a:p>
          <a:endParaRPr lang="en-US"/>
        </a:p>
      </dgm:t>
    </dgm:pt>
    <dgm:pt modelId="{0740C79C-A442-430F-9EE1-1CA2BC2B1EFC}" type="sibTrans" cxnId="{159A6CB3-C130-4DB0-A0D3-3C4113A1E59D}">
      <dgm:prSet/>
      <dgm:spPr/>
      <dgm:t>
        <a:bodyPr/>
        <a:lstStyle/>
        <a:p>
          <a:endParaRPr lang="en-US"/>
        </a:p>
      </dgm:t>
    </dgm:pt>
    <dgm:pt modelId="{E9AAA284-54C0-4701-B41A-6DF319D8ADE8}" type="pres">
      <dgm:prSet presAssocID="{4F40B09A-734E-4818-9EEB-C374D50ECA92}" presName="vert0" presStyleCnt="0">
        <dgm:presLayoutVars>
          <dgm:dir/>
          <dgm:animOne val="branch"/>
          <dgm:animLvl val="lvl"/>
        </dgm:presLayoutVars>
      </dgm:prSet>
      <dgm:spPr/>
    </dgm:pt>
    <dgm:pt modelId="{9498DA57-0132-4A4D-AAA3-C15F49EBD8C5}" type="pres">
      <dgm:prSet presAssocID="{B43EB2A4-52C6-4956-B0A7-79A094A21244}" presName="thickLine" presStyleLbl="alignNode1" presStyleIdx="0" presStyleCnt="3"/>
      <dgm:spPr/>
    </dgm:pt>
    <dgm:pt modelId="{467627A9-E774-4FC4-899E-B87D3EC63B80}" type="pres">
      <dgm:prSet presAssocID="{B43EB2A4-52C6-4956-B0A7-79A094A21244}" presName="horz1" presStyleCnt="0"/>
      <dgm:spPr/>
    </dgm:pt>
    <dgm:pt modelId="{138A9FA9-155B-41A8-95C3-A0443A1DB86A}" type="pres">
      <dgm:prSet presAssocID="{B43EB2A4-52C6-4956-B0A7-79A094A21244}" presName="tx1" presStyleLbl="revTx" presStyleIdx="0" presStyleCnt="3"/>
      <dgm:spPr/>
    </dgm:pt>
    <dgm:pt modelId="{03321088-5316-47F6-9E16-371B7422CC48}" type="pres">
      <dgm:prSet presAssocID="{B43EB2A4-52C6-4956-B0A7-79A094A21244}" presName="vert1" presStyleCnt="0"/>
      <dgm:spPr/>
    </dgm:pt>
    <dgm:pt modelId="{B96C6061-7705-4581-A53D-104BC5AF7E9A}" type="pres">
      <dgm:prSet presAssocID="{932B07DD-43FA-4664-A847-09FB70CC351A}" presName="thickLine" presStyleLbl="alignNode1" presStyleIdx="1" presStyleCnt="3"/>
      <dgm:spPr/>
    </dgm:pt>
    <dgm:pt modelId="{817FB619-61D2-404A-AFA5-EFC5406E0BE2}" type="pres">
      <dgm:prSet presAssocID="{932B07DD-43FA-4664-A847-09FB70CC351A}" presName="horz1" presStyleCnt="0"/>
      <dgm:spPr/>
    </dgm:pt>
    <dgm:pt modelId="{5EFF98D6-B323-43E2-B82E-403C0BBF861C}" type="pres">
      <dgm:prSet presAssocID="{932B07DD-43FA-4664-A847-09FB70CC351A}" presName="tx1" presStyleLbl="revTx" presStyleIdx="1" presStyleCnt="3"/>
      <dgm:spPr/>
    </dgm:pt>
    <dgm:pt modelId="{36492142-E924-4873-B84B-3AD25722F842}" type="pres">
      <dgm:prSet presAssocID="{932B07DD-43FA-4664-A847-09FB70CC351A}" presName="vert1" presStyleCnt="0"/>
      <dgm:spPr/>
    </dgm:pt>
    <dgm:pt modelId="{1E395E81-565B-43A6-9E8E-AC47D1367DE5}" type="pres">
      <dgm:prSet presAssocID="{3F59BFE9-16D1-4B5B-AF7A-DBD234CB4885}" presName="thickLine" presStyleLbl="alignNode1" presStyleIdx="2" presStyleCnt="3"/>
      <dgm:spPr/>
    </dgm:pt>
    <dgm:pt modelId="{83BBF136-5EDA-4E18-9323-68AB8F2B4B4C}" type="pres">
      <dgm:prSet presAssocID="{3F59BFE9-16D1-4B5B-AF7A-DBD234CB4885}" presName="horz1" presStyleCnt="0"/>
      <dgm:spPr/>
    </dgm:pt>
    <dgm:pt modelId="{63B8707D-D632-49CC-94F6-6CBD8F5A1579}" type="pres">
      <dgm:prSet presAssocID="{3F59BFE9-16D1-4B5B-AF7A-DBD234CB4885}" presName="tx1" presStyleLbl="revTx" presStyleIdx="2" presStyleCnt="3"/>
      <dgm:spPr/>
    </dgm:pt>
    <dgm:pt modelId="{582EF075-DA5C-4CBB-AA27-CAE8BA764566}" type="pres">
      <dgm:prSet presAssocID="{3F59BFE9-16D1-4B5B-AF7A-DBD234CB4885}" presName="vert1" presStyleCnt="0"/>
      <dgm:spPr/>
    </dgm:pt>
  </dgm:ptLst>
  <dgm:cxnLst>
    <dgm:cxn modelId="{62BA8F05-C4A1-49B1-B9B3-DDADF85D3354}" srcId="{4F40B09A-734E-4818-9EEB-C374D50ECA92}" destId="{B43EB2A4-52C6-4956-B0A7-79A094A21244}" srcOrd="0" destOrd="0" parTransId="{30F65B57-45DD-4FA2-B77C-D0E913546567}" sibTransId="{DB3C27A0-E902-42FB-A8FA-096C47A668D5}"/>
    <dgm:cxn modelId="{411F6249-9F2B-49AC-9B62-B20327DBD4DF}" type="presOf" srcId="{3F59BFE9-16D1-4B5B-AF7A-DBD234CB4885}" destId="{63B8707D-D632-49CC-94F6-6CBD8F5A1579}" srcOrd="0" destOrd="0" presId="urn:microsoft.com/office/officeart/2008/layout/LinedList"/>
    <dgm:cxn modelId="{BE71F1AC-C18E-4711-99D3-5793194B5349}" type="presOf" srcId="{932B07DD-43FA-4664-A847-09FB70CC351A}" destId="{5EFF98D6-B323-43E2-B82E-403C0BBF861C}" srcOrd="0" destOrd="0" presId="urn:microsoft.com/office/officeart/2008/layout/LinedList"/>
    <dgm:cxn modelId="{159A6CB3-C130-4DB0-A0D3-3C4113A1E59D}" srcId="{4F40B09A-734E-4818-9EEB-C374D50ECA92}" destId="{3F59BFE9-16D1-4B5B-AF7A-DBD234CB4885}" srcOrd="2" destOrd="0" parTransId="{1CEF6B86-6CFF-4D1D-AD60-0DAF3F42502A}" sibTransId="{0740C79C-A442-430F-9EE1-1CA2BC2B1EFC}"/>
    <dgm:cxn modelId="{520853B7-5472-4DC1-80F8-BAB75E098FD5}" srcId="{4F40B09A-734E-4818-9EEB-C374D50ECA92}" destId="{932B07DD-43FA-4664-A847-09FB70CC351A}" srcOrd="1" destOrd="0" parTransId="{5E8F811E-8CC5-41FD-8FA8-D3CE12409661}" sibTransId="{716263E3-2A2D-4502-84D1-5046E4D10407}"/>
    <dgm:cxn modelId="{5B69D9F8-4D91-400D-A37E-C37C50E864E0}" type="presOf" srcId="{B43EB2A4-52C6-4956-B0A7-79A094A21244}" destId="{138A9FA9-155B-41A8-95C3-A0443A1DB86A}" srcOrd="0" destOrd="0" presId="urn:microsoft.com/office/officeart/2008/layout/LinedList"/>
    <dgm:cxn modelId="{C4C4A8FD-9B37-4DD1-92F1-E7710C2DAC55}" type="presOf" srcId="{4F40B09A-734E-4818-9EEB-C374D50ECA92}" destId="{E9AAA284-54C0-4701-B41A-6DF319D8ADE8}" srcOrd="0" destOrd="0" presId="urn:microsoft.com/office/officeart/2008/layout/LinedList"/>
    <dgm:cxn modelId="{86785C2C-1692-498F-B0CA-B517ED93461C}" type="presParOf" srcId="{E9AAA284-54C0-4701-B41A-6DF319D8ADE8}" destId="{9498DA57-0132-4A4D-AAA3-C15F49EBD8C5}" srcOrd="0" destOrd="0" presId="urn:microsoft.com/office/officeart/2008/layout/LinedList"/>
    <dgm:cxn modelId="{B07F5CFE-687A-4990-A5BE-EDA20413E0C9}" type="presParOf" srcId="{E9AAA284-54C0-4701-B41A-6DF319D8ADE8}" destId="{467627A9-E774-4FC4-899E-B87D3EC63B80}" srcOrd="1" destOrd="0" presId="urn:microsoft.com/office/officeart/2008/layout/LinedList"/>
    <dgm:cxn modelId="{AF9D6028-828F-4C44-B8E2-E7846FE486CA}" type="presParOf" srcId="{467627A9-E774-4FC4-899E-B87D3EC63B80}" destId="{138A9FA9-155B-41A8-95C3-A0443A1DB86A}" srcOrd="0" destOrd="0" presId="urn:microsoft.com/office/officeart/2008/layout/LinedList"/>
    <dgm:cxn modelId="{004A34E5-98CB-4FF8-9907-758A9415CF3D}" type="presParOf" srcId="{467627A9-E774-4FC4-899E-B87D3EC63B80}" destId="{03321088-5316-47F6-9E16-371B7422CC48}" srcOrd="1" destOrd="0" presId="urn:microsoft.com/office/officeart/2008/layout/LinedList"/>
    <dgm:cxn modelId="{E504003E-08BA-44C8-96DE-F49FE05466CF}" type="presParOf" srcId="{E9AAA284-54C0-4701-B41A-6DF319D8ADE8}" destId="{B96C6061-7705-4581-A53D-104BC5AF7E9A}" srcOrd="2" destOrd="0" presId="urn:microsoft.com/office/officeart/2008/layout/LinedList"/>
    <dgm:cxn modelId="{C68CA14B-E951-4A94-BEAF-FE83FE8897F7}" type="presParOf" srcId="{E9AAA284-54C0-4701-B41A-6DF319D8ADE8}" destId="{817FB619-61D2-404A-AFA5-EFC5406E0BE2}" srcOrd="3" destOrd="0" presId="urn:microsoft.com/office/officeart/2008/layout/LinedList"/>
    <dgm:cxn modelId="{ABB0B1CB-C760-4E47-A797-A7A8B4CDBF3A}" type="presParOf" srcId="{817FB619-61D2-404A-AFA5-EFC5406E0BE2}" destId="{5EFF98D6-B323-43E2-B82E-403C0BBF861C}" srcOrd="0" destOrd="0" presId="urn:microsoft.com/office/officeart/2008/layout/LinedList"/>
    <dgm:cxn modelId="{463E6688-82DE-4C7C-982C-F7AA93C20AEA}" type="presParOf" srcId="{817FB619-61D2-404A-AFA5-EFC5406E0BE2}" destId="{36492142-E924-4873-B84B-3AD25722F842}" srcOrd="1" destOrd="0" presId="urn:microsoft.com/office/officeart/2008/layout/LinedList"/>
    <dgm:cxn modelId="{761A89D8-3C90-4A34-AC16-34C59FAB51BE}" type="presParOf" srcId="{E9AAA284-54C0-4701-B41A-6DF319D8ADE8}" destId="{1E395E81-565B-43A6-9E8E-AC47D1367DE5}" srcOrd="4" destOrd="0" presId="urn:microsoft.com/office/officeart/2008/layout/LinedList"/>
    <dgm:cxn modelId="{17308595-E55F-4484-B73C-5FCCC203589F}" type="presParOf" srcId="{E9AAA284-54C0-4701-B41A-6DF319D8ADE8}" destId="{83BBF136-5EDA-4E18-9323-68AB8F2B4B4C}" srcOrd="5" destOrd="0" presId="urn:microsoft.com/office/officeart/2008/layout/LinedList"/>
    <dgm:cxn modelId="{D30180F6-C804-4EBD-AB9B-440D89835082}" type="presParOf" srcId="{83BBF136-5EDA-4E18-9323-68AB8F2B4B4C}" destId="{63B8707D-D632-49CC-94F6-6CBD8F5A1579}" srcOrd="0" destOrd="0" presId="urn:microsoft.com/office/officeart/2008/layout/LinedList"/>
    <dgm:cxn modelId="{FBBD7201-A5DF-4E0B-BD9F-4EEE173CC924}" type="presParOf" srcId="{83BBF136-5EDA-4E18-9323-68AB8F2B4B4C}" destId="{582EF075-DA5C-4CBB-AA27-CAE8BA76456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8DA57-0132-4A4D-AAA3-C15F49EBD8C5}">
      <dsp:nvSpPr>
        <dsp:cNvPr id="0" name=""/>
        <dsp:cNvSpPr/>
      </dsp:nvSpPr>
      <dsp:spPr>
        <a:xfrm>
          <a:off x="0" y="1553"/>
          <a:ext cx="63826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38A9FA9-155B-41A8-95C3-A0443A1DB86A}">
      <dsp:nvSpPr>
        <dsp:cNvPr id="0" name=""/>
        <dsp:cNvSpPr/>
      </dsp:nvSpPr>
      <dsp:spPr>
        <a:xfrm>
          <a:off x="0" y="1553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u="sng" kern="1200" dirty="0"/>
            <a:t>CAREER</a:t>
          </a:r>
          <a:r>
            <a:rPr lang="en-US" sz="1300" kern="1200" dirty="0"/>
            <a:t>					CONF/PRES           		</a:t>
          </a:r>
          <a:r>
            <a:rPr lang="en-US" sz="1300" u="sng" kern="1200" dirty="0"/>
            <a:t>EDUCATION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Principal Security Engineer		+1 DOX </a:t>
          </a:r>
          <a:r>
            <a:rPr lang="en-US" sz="1300" kern="1200" dirty="0">
              <a:sym typeface="Wingdings" panose="05000000000000000000" pitchFamily="2" charset="2"/>
            </a:rPr>
            <a:t></a:t>
          </a:r>
          <a:endParaRPr lang="en-US" sz="1300" kern="1200" dirty="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Staff Security Engineer			 &gt;35				MSc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Sr. Security Engineer</a:t>
          </a:r>
        </a:p>
      </dsp:txBody>
      <dsp:txXfrm>
        <a:off x="0" y="1553"/>
        <a:ext cx="6382656" cy="1059525"/>
      </dsp:txXfrm>
    </dsp:sp>
    <dsp:sp modelId="{B96C6061-7705-4581-A53D-104BC5AF7E9A}">
      <dsp:nvSpPr>
        <dsp:cNvPr id="0" name=""/>
        <dsp:cNvSpPr/>
      </dsp:nvSpPr>
      <dsp:spPr>
        <a:xfrm>
          <a:off x="0" y="1061079"/>
          <a:ext cx="63826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EFF98D6-B323-43E2-B82E-403C0BBF861C}">
      <dsp:nvSpPr>
        <dsp:cNvPr id="0" name=""/>
        <dsp:cNvSpPr/>
      </dsp:nvSpPr>
      <dsp:spPr>
        <a:xfrm>
          <a:off x="0" y="1061079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Chief Security Officer							AWS-CSA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Security Architect							CISSP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u="none" kern="1200" dirty="0"/>
            <a:t>Security Analyst I/II			^^^		BS, AA, Security+, RHCE, RHCSA</a:t>
          </a:r>
        </a:p>
      </dsp:txBody>
      <dsp:txXfrm>
        <a:off x="0" y="1061079"/>
        <a:ext cx="6382656" cy="1059525"/>
      </dsp:txXfrm>
    </dsp:sp>
    <dsp:sp modelId="{1E395E81-565B-43A6-9E8E-AC47D1367DE5}">
      <dsp:nvSpPr>
        <dsp:cNvPr id="0" name=""/>
        <dsp:cNvSpPr/>
      </dsp:nvSpPr>
      <dsp:spPr>
        <a:xfrm>
          <a:off x="0" y="2120604"/>
          <a:ext cx="6382656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B8707D-D632-49CC-94F6-6CBD8F5A1579}">
      <dsp:nvSpPr>
        <dsp:cNvPr id="0" name=""/>
        <dsp:cNvSpPr/>
      </dsp:nvSpPr>
      <dsp:spPr>
        <a:xfrm>
          <a:off x="0" y="2120604"/>
          <a:ext cx="6382656" cy="105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System Integration Tech I/II						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Manufacturing Test Tech I/II						AS-CET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Production Test Intern</a:t>
          </a:r>
        </a:p>
      </dsp:txBody>
      <dsp:txXfrm>
        <a:off x="0" y="2120604"/>
        <a:ext cx="6382656" cy="105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57CBB-5DCF-440A-A8BB-13FAAF4166DA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EDB95-CED2-423F-A7C4-AD0D11C31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3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Imposter syndrome. My 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Bsides</a:t>
            </a:r>
            <a:r>
              <a:rPr lang="en-US" dirty="0"/>
              <a:t> I committed to speaking at the next. </a:t>
            </a:r>
          </a:p>
          <a:p>
            <a:r>
              <a:rPr lang="en-US" dirty="0"/>
              <a:t>Could have been presenting familiar concepts much earlier</a:t>
            </a:r>
          </a:p>
          <a:p>
            <a:r>
              <a:rPr lang="en-US" dirty="0"/>
              <a:t>Go for it! We need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4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TA -&gt; Refresh</a:t>
            </a:r>
          </a:p>
          <a:p>
            <a:r>
              <a:rPr lang="en-US" dirty="0"/>
              <a:t>Unrestricted SGs</a:t>
            </a:r>
          </a:p>
          <a:p>
            <a:r>
              <a:rPr lang="en-US" dirty="0"/>
              <a:t>Public EBS &amp; RDS snapshots, S3 buckets</a:t>
            </a:r>
          </a:p>
          <a:p>
            <a:r>
              <a:rPr lang="en-US" dirty="0"/>
              <a:t>Root MFA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SCAP Compliance Checker?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38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SCAP Compliance Checker?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Mapped to Cybersecurity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4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Roles are collapsing in. Follow the code</a:t>
            </a:r>
          </a:p>
          <a:p>
            <a:r>
              <a:rPr lang="en-US" dirty="0"/>
              <a:t>How mature are you, your team, company? Understand Acceptable Level of Risk</a:t>
            </a:r>
          </a:p>
          <a:p>
            <a:r>
              <a:rPr lang="en-US" dirty="0"/>
              <a:t>Code to compliance mapping -&gt; Scanning for IDE, AWS, K8s, OS,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https://about.gitlab.com/developer-survey/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keys committed to GitHub?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Maybe some critical vulnerabilities in outdated AMIs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Excessively permissive Administrator IAM role to make a few simple API calls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Traditional diagram - https://www.thegreengrid.org/en/newsroom/blog/software-development-discipline-reshapes-infrastructure</a:t>
            </a:r>
          </a:p>
          <a:p>
            <a:r>
              <a:rPr lang="en-US" dirty="0"/>
              <a:t>3. </a:t>
            </a:r>
            <a:r>
              <a:rPr lang="en-US" dirty="0" err="1"/>
              <a:t>aaS</a:t>
            </a:r>
            <a:r>
              <a:rPr lang="en-US" dirty="0"/>
              <a:t> compare diagram https://www.redhat.com/en/topics/cloud-computing/iaas-vs-paas-vs-saas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https://www.forbes.com/sites/forbestechcouncil/2021/01/04/a-modern-shift-left-security-approach/</a:t>
            </a:r>
          </a:p>
          <a:p>
            <a:r>
              <a:rPr lang="en-US" dirty="0"/>
              <a:t>Same concept as bug detection </a:t>
            </a:r>
          </a:p>
          <a:p>
            <a:r>
              <a:rPr lang="en-US" dirty="0"/>
              <a:t>Integrate security tooling into current frameworks</a:t>
            </a:r>
          </a:p>
          <a:p>
            <a:r>
              <a:rPr lang="en-US" dirty="0"/>
              <a:t>Quick, feature delivery vs code quality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9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Capability report 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7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41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Immutable as Code =</a:t>
            </a:r>
          </a:p>
          <a:p>
            <a:r>
              <a:rPr lang="en-US" dirty="0"/>
              <a:t>Contingency Planning &amp; Disaster Recovery</a:t>
            </a:r>
          </a:p>
          <a:p>
            <a:r>
              <a:rPr lang="en-US" dirty="0"/>
              <a:t>Configuration </a:t>
            </a:r>
            <a:r>
              <a:rPr lang="en-US" dirty="0" err="1"/>
              <a:t>Mgmt</a:t>
            </a:r>
            <a:endParaRPr lang="en-US" dirty="0"/>
          </a:p>
          <a:p>
            <a:r>
              <a:rPr lang="en-US" dirty="0"/>
              <a:t>Vuln </a:t>
            </a:r>
            <a:r>
              <a:rPr lang="en-US" dirty="0" err="1"/>
              <a:t>Mgmt</a:t>
            </a:r>
            <a:endParaRPr lang="en-US" dirty="0"/>
          </a:p>
          <a:p>
            <a:r>
              <a:rPr lang="en-US" dirty="0"/>
              <a:t>Least-Privilege IAM Role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8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EDB95-CED2-423F-A7C4-AD0D11C313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D608-7FB2-406E-A562-0D2F9B4CE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88168-F337-4082-BA8F-FF0977A19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934A-37CA-4BEA-A33F-D0B8EA9D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0462A-2D99-4E2C-AD8E-190FA4ED2C6F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4D2FA-E9C8-45D6-A3FD-8D8CF2EC1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notosans"/>
              </a:rPr>
              <a:t>B-SIDES 2020: A journey from DevOps to </a:t>
            </a:r>
            <a:r>
              <a:rPr lang="en-US" dirty="0" err="1">
                <a:solidFill>
                  <a:srgbClr val="000000"/>
                </a:solidFill>
                <a:latin typeface="notosans"/>
              </a:rPr>
              <a:t>SECdevOps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61EA-7A3A-4F4D-87BC-079094A4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1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B5B70-2344-481C-8618-6BE355FEA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052DA-B012-425F-93C0-407892B5C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2EFD4-6C6F-4E76-9258-3B2E1BFE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B4D4A-BAF0-4A30-88AA-24B9133E7775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D021B-86A5-4CA4-8EEF-50C08BDE0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DE5BC-6208-407C-B568-243DEE33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AADE70-955B-4B0A-AF37-D259B4264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6E194-61A2-4B6D-AEB8-63273C319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D5493-ED9B-4C23-A71C-59EED0EB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1882F-DAFC-4E42-9CDF-AD94544E595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66B6-C313-4968-9BA2-5CBF7CE9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66171-A74A-4D3E-B691-AD17D3AB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E7B5-F8BE-4B99-90C8-A55FC384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BAD8-89A4-48C4-BEB8-9AD2B3EB4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84BF2-7D09-435F-B9FD-4B6B08A7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7CE3A-2501-48B7-8DB8-8D9D9CF2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2B366-F4ED-4B97-80A5-426C3664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9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EBCB-87DD-4608-8FAC-EB20F692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78EEF-AFA3-45C7-AAE1-2D824081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FAE9F-C50A-45F3-9118-C7263CAD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353B-289D-4394-826D-7265E02F64BC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CB76F-02A5-440F-BB18-52C3F1AC0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84CD6-34A8-4411-8E0E-9C0D9F37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C21E-1330-416F-8C0E-9BF2CC20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31B2-7F4D-4B9C-86A6-8FED67080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944E-955B-43D5-9B5D-6FA09FB96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FA72B-8E50-4731-938F-6AD865C6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8776-063F-49DD-9D12-362B35ADB4ED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E80247-7D9D-4DD3-BFD5-C7CDDB07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E3ECD-81A3-4C96-98C2-830628DE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6084-2377-4820-ABE3-BAA87A7B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C9547-499E-419B-942C-C43661DBB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F10FE-29CA-4720-A5A4-280CF965B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2CCE0-DF59-4C75-A2CC-66E36C210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66F3A-1351-499A-A1D4-DDD98C7483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6CECC-EE48-4B8C-8FA2-98E64A5A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A7DD3-A2FF-4009-8CF7-B1880A4122FB}" type="datetime1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585EE-3423-4459-B065-F25761D0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9A0A5-34D2-4297-B2AE-1411C1AB4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9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AB7CB-88CB-4D38-A111-0AF25763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B0A4C-3307-4261-82FA-17D4E0EF5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DA8DE-9226-46A2-AC0A-6D78DAE4A701}" type="datetime1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0E3CA-2B65-4183-91E2-DFFAEDD1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D7A09-10D1-4DD6-A656-5CF962FB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9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455CF-AEBD-4322-8D99-3DBF4E6F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2276D-1A32-462B-A432-FA58D9B4F5ED}" type="datetime1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E01C-CDF1-4323-A97F-006E9C17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D0DD1-C4FF-42E6-A647-E234494C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2FAC-D991-4F7E-8878-9DC027D1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812B-C8B5-40DB-A3A8-58974EB95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413CE-B3C8-4489-BD68-CD8585ECD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78297-8622-4CA0-939A-423047BEA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43DF-E086-4F87-8542-15AB7C5237C2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8DBCA-1BA3-4E1A-87E9-0692F115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05922-5990-4D27-B603-614AA3EB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0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9277-94FF-4DBC-9C7B-6FF5F323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28BCC2-68CC-41BD-AE6E-9FEC112DD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7DD6A-B300-4C5C-8210-0C2C0B4BF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0B473-7206-4DDE-A420-6B4323459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65FB-8E54-44E8-B07E-5AFBB6DBA82E}" type="datetime1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70A62A-CF64-4628-BBF5-2AB8BDC0C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B-SIDES 2020: A journey from DevOps to SECdevOps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113D1-138F-4342-956E-DD64B33F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0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C2647-E766-444D-B61A-D31320CB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BCE24-38BD-4DAB-8E11-6BDA391DB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619E9-8248-435A-BEBC-9BB24EC45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9D825-3FD0-4A51-91A0-7AF5F41008C8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0D20C-E858-458C-A886-7F1386CA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notosans"/>
              </a:rPr>
              <a:t>B-SIDES 2020: A journey from DevOps to </a:t>
            </a:r>
            <a:r>
              <a:rPr lang="en-US" dirty="0" err="1">
                <a:solidFill>
                  <a:srgbClr val="000000"/>
                </a:solidFill>
                <a:latin typeface="notosans"/>
              </a:rPr>
              <a:t>SECdevOps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3C395-396B-4619-A20D-93B4863B8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F09B2-8147-45DC-8278-B829B43BEF8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067AAE-C172-4A44-87D1-F06E5FA83A0F}"/>
              </a:ext>
            </a:extLst>
          </p:cNvPr>
          <p:cNvCxnSpPr/>
          <p:nvPr userDrawn="1"/>
        </p:nvCxnSpPr>
        <p:spPr>
          <a:xfrm>
            <a:off x="0" y="906087"/>
            <a:ext cx="12192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9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snyk-security.snyk-vulnerability-scann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ketplace.visualstudio.com/items?itemName=snyk-security.vscode-vuln-co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yber.mil/stigs/stig-viewing-tool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rc.nist.gov/publications/detail/sp/800-53/rev-4/final" TargetMode="External"/><Relationship Id="rId4" Type="http://schemas.openxmlformats.org/officeDocument/2006/relationships/hyperlink" Target="https://public.cyber.mil/stigs/compilation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cyber.mil/stigs/scap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odcio.defense.gov/Portals/0/Documents/DoD%20Enterprise%20DevSecOps%20Reference%20Design%20v1.0_Public%20Release.pdf?ver=2019-09-26-115824-583" TargetMode="External"/><Relationship Id="rId4" Type="http://schemas.openxmlformats.org/officeDocument/2006/relationships/hyperlink" Target="https://software.af.mil/wp-content/uploads/2021/03/2020_Oct_-Final-DevSecOps-Enterprise-Container-Hardening-Guide-1.1-Public-Release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SpecialPublications/NIST.SP.800-190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containers/introducing-cis-amazon-eks-benchmark/" TargetMode="External"/><Relationship Id="rId2" Type="http://schemas.openxmlformats.org/officeDocument/2006/relationships/hyperlink" Target="https://docs.aws.amazon.com/eks/latest/userguide/secur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ksworkshop.com/intermediate/300_cis_eks_benchmark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DOXNYC/events/278299834/" TargetMode="External"/><Relationship Id="rId2" Type="http://schemas.openxmlformats.org/officeDocument/2006/relationships/hyperlink" Target="https://github.com/rickpayne929/presenta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dcio.defense.gov/Portals/0/Documents/DoD%20Enterprise%20DevSecOps%20Reference%20Design%20v1.0_Public%20Release.pdf?ver=2019-09-26-115824-583" TargetMode="External"/><Relationship Id="rId4" Type="http://schemas.openxmlformats.org/officeDocument/2006/relationships/hyperlink" Target="https://www.acq.osd.mil/cmmc/docs/CMMC_ModelMain_V1.02_20200318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reengrid.org/en/newsroom/blog/software-development-discipline-reshapes-infrastructure" TargetMode="External"/><Relationship Id="rId2" Type="http://schemas.openxmlformats.org/officeDocument/2006/relationships/hyperlink" Target="https://about.gitlab.com/developer-surve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orbes.com/sites/forbestechcouncil/2021/01/04/a-modern-shift-left-security-approach/" TargetMode="External"/><Relationship Id="rId4" Type="http://schemas.openxmlformats.org/officeDocument/2006/relationships/hyperlink" Target="https://www.redhat.com/en/topics/cloud-computing/iaas-vs-paas-vs-saa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32414E9-C0A6-4FC1-9B3B-CD89066FD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099671"/>
            <a:ext cx="5313765" cy="3367554"/>
          </a:xfrm>
        </p:spPr>
        <p:txBody>
          <a:bodyPr anchor="b">
            <a:normAutofit/>
          </a:bodyPr>
          <a:lstStyle/>
          <a:p>
            <a:pPr algn="l"/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 Exchange 2021: Security Champions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3A9E38B-6C84-4228-A861-E5C9B3B3C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Presented by Rick Payne MSc, CISSP, Security+ , BS-IST, AS-CET, AWS CSA, RHCE, RHCSA</a:t>
            </a:r>
          </a:p>
          <a:p>
            <a:pPr algn="l"/>
            <a:endParaRPr lang="en-US" dirty="0"/>
          </a:p>
        </p:txBody>
      </p:sp>
      <p:sp>
        <p:nvSpPr>
          <p:cNvPr id="21" name="Freeform: Shape 17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erson standing on a stage in front of a television&#10;&#10;Description automatically generated">
            <a:extLst>
              <a:ext uri="{FF2B5EF4-FFF2-40B4-BE49-F238E27FC236}">
                <a16:creationId xmlns:a16="http://schemas.microsoft.com/office/drawing/2014/main" id="{10FA1656-9558-42C1-8DE4-0120C6027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3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252DF-5C84-4898-8691-190D3C30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2754A36-770E-423C-980D-7314D601E804}" type="datetime1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6/23/2021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0E59D-191C-48B4-AA1D-F81C0BB9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6100" y="6351595"/>
            <a:ext cx="459253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dirty="0">
                <a:latin typeface="notosans"/>
              </a:rPr>
              <a:t>DOX 2021: Security Champions – Open the Floodgates</a:t>
            </a: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F452F-B237-4A78-AE07-EBFDE4EE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BDF09B2-8147-45DC-8278-B829B43BEF8C}" type="slidenum">
              <a:rPr lang="en-US" sz="1100"/>
              <a:pPr>
                <a:spcAft>
                  <a:spcPts val="600"/>
                </a:spcAft>
              </a:pPr>
              <a:t>1</a:t>
            </a:fld>
            <a:endParaRPr lang="en-US" sz="1100"/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22C0CE-E8C9-41D5-9765-D9654A67D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31" y="218100"/>
            <a:ext cx="31432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4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31" y="63122"/>
            <a:ext cx="9683691" cy="742222"/>
          </a:xfrm>
        </p:spPr>
        <p:txBody>
          <a:bodyPr>
            <a:normAutofit/>
          </a:bodyPr>
          <a:lstStyle/>
          <a:p>
            <a:r>
              <a:rPr lang="en-US" dirty="0"/>
              <a:t>Maturity Models – DevOps -&gt; </a:t>
            </a:r>
            <a:r>
              <a:rPr lang="en-US" dirty="0" err="1"/>
              <a:t>SECdevOps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EB157E-8496-4FF0-89BB-968AC5AB2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801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DevOps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DevOps without security is essentially a product pen test sandbox! </a:t>
            </a:r>
          </a:p>
          <a:p>
            <a:r>
              <a:rPr lang="en-US" dirty="0"/>
              <a:t>Most default deployments can consist of 100s or &gt;1000s configurations or vulnerabilities</a:t>
            </a:r>
          </a:p>
          <a:p>
            <a:r>
              <a:rPr lang="en-US" dirty="0"/>
              <a:t>Business perspective -&gt; You can’t acquire or maintain any security certifications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EC395-399C-4167-A579-359A2232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1429861"/>
            <a:ext cx="12192000" cy="7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81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31" y="63122"/>
            <a:ext cx="9683691" cy="742222"/>
          </a:xfrm>
        </p:spPr>
        <p:txBody>
          <a:bodyPr>
            <a:normAutofit/>
          </a:bodyPr>
          <a:lstStyle/>
          <a:p>
            <a:r>
              <a:rPr lang="en-US" dirty="0"/>
              <a:t>Maturity Models – DevOps -&gt; </a:t>
            </a:r>
            <a:r>
              <a:rPr lang="en-US" dirty="0" err="1"/>
              <a:t>SECdevOps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EB157E-8496-4FF0-89BB-968AC5AB2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801"/>
            <a:ext cx="10515600" cy="4351338"/>
          </a:xfrm>
        </p:spPr>
        <p:txBody>
          <a:bodyPr/>
          <a:lstStyle/>
          <a:p>
            <a:pPr algn="ctr"/>
            <a:r>
              <a:rPr lang="en-US" dirty="0" err="1"/>
              <a:t>DevOpsSec</a:t>
            </a:r>
            <a:r>
              <a:rPr lang="en-US" dirty="0"/>
              <a:t> &lt;- Shift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Security is begrudgingly forced in</a:t>
            </a:r>
          </a:p>
          <a:p>
            <a:r>
              <a:rPr lang="en-US" dirty="0"/>
              <a:t>Still political friction</a:t>
            </a:r>
          </a:p>
          <a:p>
            <a:r>
              <a:rPr lang="en-US" dirty="0"/>
              <a:t>Security is chasing production / already released workloads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B99FD-98CC-4C01-ACF7-D9059497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310"/>
            <a:ext cx="12192000" cy="11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31" y="63122"/>
            <a:ext cx="9683691" cy="742222"/>
          </a:xfrm>
        </p:spPr>
        <p:txBody>
          <a:bodyPr>
            <a:normAutofit/>
          </a:bodyPr>
          <a:lstStyle/>
          <a:p>
            <a:r>
              <a:rPr lang="en-US" dirty="0"/>
              <a:t>Maturity Models – DevOps -&gt; </a:t>
            </a:r>
            <a:r>
              <a:rPr lang="en-US" dirty="0" err="1"/>
              <a:t>SECdevOps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EB157E-8496-4FF0-89BB-968AC5AB2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801"/>
            <a:ext cx="10515600" cy="4351338"/>
          </a:xfrm>
        </p:spPr>
        <p:txBody>
          <a:bodyPr/>
          <a:lstStyle/>
          <a:p>
            <a:pPr algn="ctr"/>
            <a:r>
              <a:rPr lang="en-US" dirty="0" err="1"/>
              <a:t>DevSecOps</a:t>
            </a:r>
            <a:r>
              <a:rPr lang="en-US" dirty="0"/>
              <a:t> &lt;- Shift left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Culture shift: </a:t>
            </a:r>
          </a:p>
          <a:p>
            <a:pPr lvl="1"/>
            <a:r>
              <a:rPr lang="en-US" dirty="0"/>
              <a:t>Roles: We’re a team!</a:t>
            </a:r>
          </a:p>
          <a:p>
            <a:pPr lvl="1"/>
            <a:r>
              <a:rPr lang="en-US" dirty="0"/>
              <a:t>Responsibilities: Every piece of the puzzle has a security layer with support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5613D9-F637-4C7A-AEC9-A8FAD8EB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276" y="4182216"/>
            <a:ext cx="4024752" cy="2491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4F9F5-6FB5-4C43-A0C1-E3F881CFF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788"/>
            <a:ext cx="12192000" cy="10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31" y="63122"/>
            <a:ext cx="9683691" cy="742222"/>
          </a:xfrm>
        </p:spPr>
        <p:txBody>
          <a:bodyPr>
            <a:normAutofit/>
          </a:bodyPr>
          <a:lstStyle/>
          <a:p>
            <a:r>
              <a:rPr lang="en-US" dirty="0"/>
              <a:t>Maturity Models – DevOps -&gt; </a:t>
            </a:r>
            <a:r>
              <a:rPr lang="en-US" dirty="0" err="1"/>
              <a:t>SECdevOps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EB157E-8496-4FF0-89BB-968AC5AB2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801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SECdevOps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Security is at the forefront of everything</a:t>
            </a:r>
          </a:p>
          <a:p>
            <a:pPr lvl="1"/>
            <a:r>
              <a:rPr lang="en-US" dirty="0"/>
              <a:t>Project kickoffs</a:t>
            </a:r>
          </a:p>
          <a:p>
            <a:pPr lvl="1"/>
            <a:r>
              <a:rPr lang="en-US" dirty="0"/>
              <a:t>Design reviews</a:t>
            </a:r>
          </a:p>
          <a:p>
            <a:r>
              <a:rPr lang="en-US" dirty="0"/>
              <a:t>Devs can now focus on secure code and update support as Infra &amp; Platform are invisible. Security becomes FREE!</a:t>
            </a:r>
          </a:p>
          <a:p>
            <a:r>
              <a:rPr lang="en-US" dirty="0"/>
              <a:t>Security features are equally or more important than dev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85E9C-263B-4C8E-9061-29124D15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635"/>
            <a:ext cx="12192000" cy="110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898" y="63122"/>
            <a:ext cx="9071424" cy="742222"/>
          </a:xfrm>
        </p:spPr>
        <p:txBody>
          <a:bodyPr>
            <a:normAutofit/>
          </a:bodyPr>
          <a:lstStyle/>
          <a:p>
            <a:r>
              <a:rPr lang="en-US" dirty="0"/>
              <a:t>Demo - Lightweight, Conceptual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Vulnerability Management as Code (</a:t>
            </a:r>
            <a:r>
              <a:rPr lang="en-US" dirty="0" err="1"/>
              <a:t>VMaC</a:t>
            </a:r>
            <a:r>
              <a:rPr lang="en-US" dirty="0"/>
              <a:t>) 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9E948A-7920-432F-8242-0B075660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92" y="1848151"/>
            <a:ext cx="9158816" cy="439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7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870" y="42182"/>
            <a:ext cx="7524987" cy="74222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IDE Scanning – The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Visual Studio Code – </a:t>
            </a:r>
            <a:r>
              <a:rPr lang="en-US" dirty="0" err="1"/>
              <a:t>Snyk</a:t>
            </a:r>
            <a:r>
              <a:rPr lang="en-US" dirty="0"/>
              <a:t> Vulnerability Scanner </a:t>
            </a:r>
            <a:r>
              <a:rPr lang="en-US" dirty="0">
                <a:hlinkClick r:id="rId3"/>
              </a:rPr>
              <a:t>https://marketplace.visualstudio.com/items?itemName=snyk-security.snyk-vulnerability-scanner</a:t>
            </a:r>
            <a:endParaRPr lang="en-US" dirty="0"/>
          </a:p>
          <a:p>
            <a:r>
              <a:rPr lang="en-US" dirty="0"/>
              <a:t>Visual Studio Code – </a:t>
            </a:r>
            <a:r>
              <a:rPr lang="en-US" dirty="0" err="1"/>
              <a:t>Snyk</a:t>
            </a:r>
            <a:r>
              <a:rPr lang="en-US" dirty="0"/>
              <a:t> Vuln Cost </a:t>
            </a:r>
            <a:r>
              <a:rPr lang="en-US" dirty="0">
                <a:hlinkClick r:id="rId4"/>
              </a:rPr>
              <a:t>https://marketplace.visualstudio.com/items?itemName=snyk-security.vscode-vuln-cost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3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898" y="63122"/>
            <a:ext cx="9071424" cy="742222"/>
          </a:xfrm>
        </p:spPr>
        <p:txBody>
          <a:bodyPr>
            <a:normAutofit/>
          </a:bodyPr>
          <a:lstStyle/>
          <a:p>
            <a:r>
              <a:rPr lang="en-US" dirty="0"/>
              <a:t>Demo – AWS Trusted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Vulnerability Management as Code (</a:t>
            </a:r>
            <a:r>
              <a:rPr lang="en-US" dirty="0" err="1"/>
              <a:t>VMaC</a:t>
            </a:r>
            <a:r>
              <a:rPr lang="en-US" dirty="0"/>
              <a:t>) solution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B4F387-759E-4A3E-AD3E-3434D695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022" y="1851392"/>
            <a:ext cx="7305728" cy="41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3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686" y="63122"/>
            <a:ext cx="9369636" cy="74222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DoD Secure Configuration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10301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STIG Viewer - </a:t>
            </a:r>
            <a:r>
              <a:rPr lang="en-US" dirty="0">
                <a:hlinkClick r:id="rId3"/>
              </a:rPr>
              <a:t>https://public.cyber.mil/stigs/stig-viewing-tools/</a:t>
            </a:r>
            <a:endParaRPr lang="en-US" dirty="0"/>
          </a:p>
          <a:p>
            <a:r>
              <a:rPr lang="en-US" dirty="0"/>
              <a:t>STIG Library - </a:t>
            </a:r>
            <a:r>
              <a:rPr lang="en-US" dirty="0">
                <a:hlinkClick r:id="rId4"/>
              </a:rPr>
              <a:t>https://public.cyber.mil/stigs/compilations/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Kubernetes: 93 (15 </a:t>
            </a:r>
            <a:r>
              <a:rPr lang="en-US" dirty="0" err="1"/>
              <a:t>Sev</a:t>
            </a:r>
            <a:r>
              <a:rPr lang="en-US" dirty="0"/>
              <a:t> 1 e.g. The Kubernetes </a:t>
            </a:r>
            <a:r>
              <a:rPr lang="en-US" dirty="0" err="1"/>
              <a:t>Kubelet</a:t>
            </a:r>
            <a:r>
              <a:rPr lang="en-US" dirty="0"/>
              <a:t> must have the read-only port flag disabled.)</a:t>
            </a:r>
          </a:p>
          <a:p>
            <a:pPr marL="0" indent="0">
              <a:buNone/>
            </a:pPr>
            <a:r>
              <a:rPr lang="en-US" dirty="0"/>
              <a:t>Server 2019: 304 (33 </a:t>
            </a:r>
            <a:r>
              <a:rPr lang="en-US" dirty="0" err="1"/>
              <a:t>Sev</a:t>
            </a:r>
            <a:r>
              <a:rPr lang="en-US" dirty="0"/>
              <a:t> 1 e.g. Windows Server 2019 must be configured to prevent the storage of the LAN Manager hash of passwords.)</a:t>
            </a:r>
          </a:p>
          <a:p>
            <a:pPr marL="0" indent="0">
              <a:buNone/>
            </a:pPr>
            <a:r>
              <a:rPr lang="en-US" dirty="0"/>
              <a:t>Red Hat 8: 343 (18 </a:t>
            </a:r>
            <a:r>
              <a:rPr lang="en-US" dirty="0" err="1"/>
              <a:t>Sev</a:t>
            </a:r>
            <a:r>
              <a:rPr lang="en-US" dirty="0"/>
              <a:t> 1 e.g. The root account must be the only account having unrestricted access to the RHEL 8 system.)</a:t>
            </a:r>
          </a:p>
          <a:p>
            <a:pPr marL="0" indent="0">
              <a:buNone/>
            </a:pPr>
            <a:r>
              <a:rPr lang="en-US" dirty="0"/>
              <a:t>Ubuntu 20: 185 (11 </a:t>
            </a:r>
            <a:r>
              <a:rPr lang="en-US" dirty="0" err="1"/>
              <a:t>Sev</a:t>
            </a:r>
            <a:r>
              <a:rPr lang="en-US" dirty="0"/>
              <a:t> 1 e.g. The Ubuntu operating system must not have the telnet package installed.)</a:t>
            </a:r>
          </a:p>
          <a:p>
            <a:pPr marL="0" indent="0">
              <a:buNone/>
            </a:pPr>
            <a:r>
              <a:rPr lang="en-US" dirty="0"/>
              <a:t>MS SQL 2016: 144 (12 </a:t>
            </a:r>
            <a:r>
              <a:rPr lang="en-US" dirty="0" err="1"/>
              <a:t>Sev</a:t>
            </a:r>
            <a:r>
              <a:rPr lang="en-US" dirty="0"/>
              <a:t> 1 e.g. When using command-line tools such as SQLCMD in a mixed-mode authentication environment, users must use a logon method that does not expose the password.)</a:t>
            </a:r>
          </a:p>
          <a:p>
            <a:pPr marL="0" indent="0">
              <a:buNone/>
            </a:pPr>
            <a:r>
              <a:rPr lang="en-US" dirty="0"/>
              <a:t>Apache 2.4: 75 (5 </a:t>
            </a:r>
            <a:r>
              <a:rPr lang="en-US" dirty="0" err="1"/>
              <a:t>Sev</a:t>
            </a:r>
            <a:r>
              <a:rPr lang="en-US" dirty="0"/>
              <a:t> 1 e.g. The account used to run the Apache web server must not have a valid login shell and password defined.)</a:t>
            </a:r>
          </a:p>
          <a:p>
            <a:pPr marL="0" indent="0">
              <a:buNone/>
            </a:pPr>
            <a:r>
              <a:rPr lang="en-US" dirty="0"/>
              <a:t>1144 total, 94 </a:t>
            </a:r>
            <a:r>
              <a:rPr lang="en-US" dirty="0" err="1"/>
              <a:t>Sev</a:t>
            </a:r>
            <a:r>
              <a:rPr lang="en-US" dirty="0"/>
              <a:t>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NIST 800-53r4 – Table H-1 to ISO 27001 - </a:t>
            </a:r>
            <a:r>
              <a:rPr lang="en-US" dirty="0">
                <a:hlinkClick r:id="rId5"/>
              </a:rPr>
              <a:t>https://csrc.nist.gov/publications/detail/sp/800-53/rev-4/final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686" y="63122"/>
            <a:ext cx="9369636" cy="74222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DoD Secure Configuration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28251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Free OS Configuration Scanning - </a:t>
            </a:r>
            <a:r>
              <a:rPr lang="en-US" dirty="0">
                <a:hlinkClick r:id="rId3"/>
              </a:rPr>
              <a:t>https://public.cyber.mil/stigs/scap/</a:t>
            </a:r>
            <a:r>
              <a:rPr lang="en-US" dirty="0"/>
              <a:t> </a:t>
            </a:r>
          </a:p>
          <a:p>
            <a:r>
              <a:rPr lang="en-US" dirty="0"/>
              <a:t>Container Hardening Guide V1R1 - </a:t>
            </a:r>
            <a:r>
              <a:rPr lang="en-US" dirty="0">
                <a:hlinkClick r:id="rId4"/>
              </a:rPr>
              <a:t>https://software.af.mil/wp-content/uploads/2021/03/2020_Oct_-Final-DevSecOps-Enterprise-Container-Hardening-Guide-1.1-Public-Release.pdf</a:t>
            </a:r>
            <a:endParaRPr lang="en-US" dirty="0"/>
          </a:p>
          <a:p>
            <a:r>
              <a:rPr lang="en-US" dirty="0" err="1"/>
              <a:t>DevSecOps</a:t>
            </a:r>
            <a:r>
              <a:rPr lang="en-US" dirty="0"/>
              <a:t> Reference Architecture - </a:t>
            </a:r>
            <a:r>
              <a:rPr lang="en-US" dirty="0">
                <a:hlinkClick r:id="rId5"/>
              </a:rPr>
              <a:t>https://dodcio.defense.gov/Portals/0/Documents/DoD%20Enterprise%20DevSecOps%20Reference%20Design%20v1.0_Public%20Release.pdf?ver=2019-09-26-115824-583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59706-3FA2-4541-9A09-EE0C99D5234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37115" y="3727864"/>
            <a:ext cx="594360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52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686" y="63122"/>
            <a:ext cx="9369636" cy="742222"/>
          </a:xfrm>
        </p:spPr>
        <p:txBody>
          <a:bodyPr>
            <a:normAutofit/>
          </a:bodyPr>
          <a:lstStyle/>
          <a:p>
            <a:r>
              <a:rPr lang="en-US" dirty="0"/>
              <a:t>Demo – NIST Container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103019"/>
          </a:xfrm>
        </p:spPr>
        <p:txBody>
          <a:bodyPr>
            <a:normAutofit/>
          </a:bodyPr>
          <a:lstStyle/>
          <a:p>
            <a:r>
              <a:rPr lang="en-US" dirty="0"/>
              <a:t>Application Container Security Guide - </a:t>
            </a:r>
            <a:r>
              <a:rPr lang="en-US" dirty="0">
                <a:hlinkClick r:id="rId3"/>
              </a:rPr>
              <a:t>https://nvlpubs.nist.gov/nistpubs/SpecialPublications/NIST.SP.800-190.pdf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CD563-887F-4778-9347-E83A05B7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7" y="2229776"/>
            <a:ext cx="6965192" cy="39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711CB03-A521-4117-A5B2-52951A586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911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55DCE-362F-4905-BD9E-E83F691D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01BA3-5A4E-4F43-89ED-F56C3E0A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484" y="599325"/>
            <a:ext cx="548640" cy="548640"/>
          </a:xfrm>
          <a:prstGeom prst="ellipse">
            <a:avLst/>
          </a:prstGeom>
          <a:solidFill>
            <a:srgbClr val="3F575B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0BDF09B2-8147-45DC-8278-B829B43BEF8C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50250-7CB4-40FA-8240-2FA483D5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32527" y="691083"/>
            <a:ext cx="417485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C7C57F0-52BC-4D58-8F5B-C1CED1761963}" type="datetime1">
              <a:rPr lang="en-US" sz="11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6/23/2021</a:t>
            </a:fld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14" name="Picture 13" descr="A group of people riding motorcycles on a city street&#10;&#10;Description automatically generated">
            <a:extLst>
              <a:ext uri="{FF2B5EF4-FFF2-40B4-BE49-F238E27FC236}">
                <a16:creationId xmlns:a16="http://schemas.microsoft.com/office/drawing/2014/main" id="{7534BD41-1CFE-4E83-B13C-DA62FF80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" r="6145" b="1"/>
          <a:stretch/>
        </p:blipFill>
        <p:spPr>
          <a:xfrm>
            <a:off x="7689829" y="-2055"/>
            <a:ext cx="4502173" cy="3316924"/>
          </a:xfrm>
          <a:custGeom>
            <a:avLst/>
            <a:gdLst/>
            <a:ahLst/>
            <a:cxnLst/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87BE7-30E2-4451-98B2-32B959B8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199632"/>
            <a:ext cx="5006336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dirty="0">
                <a:latin typeface="notosans"/>
              </a:rPr>
              <a:t>DOX 2021: Security Champions – Open the Floodgates</a:t>
            </a:r>
            <a:endParaRPr lang="en-US" sz="1100" dirty="0"/>
          </a:p>
        </p:txBody>
      </p:sp>
      <p:pic>
        <p:nvPicPr>
          <p:cNvPr id="11" name="Picture 10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8624BA51-069C-4A03-ACDF-13A8A31969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2" r="19796"/>
          <a:stretch/>
        </p:blipFill>
        <p:spPr>
          <a:xfrm>
            <a:off x="8768834" y="4082148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E95F4E-0575-400D-BB91-E54E2D6E06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398218"/>
              </p:ext>
            </p:extLst>
          </p:nvPr>
        </p:nvGraphicFramePr>
        <p:xfrm>
          <a:off x="805542" y="2871982"/>
          <a:ext cx="6382657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46323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4898" y="63122"/>
            <a:ext cx="9071424" cy="742222"/>
          </a:xfrm>
        </p:spPr>
        <p:txBody>
          <a:bodyPr>
            <a:normAutofit fontScale="90000"/>
          </a:bodyPr>
          <a:lstStyle/>
          <a:p>
            <a:r>
              <a:rPr lang="en-US" dirty="0"/>
              <a:t>Demo – K8s Secure Configuration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DoD K8s STIG Export</a:t>
            </a:r>
          </a:p>
          <a:p>
            <a:r>
              <a:rPr lang="en-US" dirty="0"/>
              <a:t>AWS EKS Security - </a:t>
            </a:r>
            <a:r>
              <a:rPr lang="en-US" dirty="0">
                <a:hlinkClick r:id="rId2"/>
              </a:rPr>
              <a:t>https://docs.aws.amazon.com/eks/latest/userguide/security.html</a:t>
            </a:r>
            <a:r>
              <a:rPr lang="en-US" dirty="0"/>
              <a:t> </a:t>
            </a:r>
          </a:p>
          <a:p>
            <a:r>
              <a:rPr lang="en-US" dirty="0"/>
              <a:t>EKS Scanning with </a:t>
            </a:r>
            <a:r>
              <a:rPr lang="en-US" dirty="0" err="1"/>
              <a:t>kube</a:t>
            </a:r>
            <a:r>
              <a:rPr lang="en-US" dirty="0"/>
              <a:t>-bench - </a:t>
            </a:r>
            <a:r>
              <a:rPr lang="en-US" dirty="0">
                <a:hlinkClick r:id="rId3"/>
              </a:rPr>
              <a:t>https://aws.amazon.com/blogs/containers/introducing-cis-amazon-eks-benchmark/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42m00s - </a:t>
            </a:r>
            <a:r>
              <a:rPr lang="en-US" dirty="0">
                <a:hlinkClick r:id="rId4"/>
              </a:rPr>
              <a:t>https://www.eksworkshop.com/intermediate/300_cis_eks_benchmark/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2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Last but not least, take care of yourself!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44EAA2-3657-4AD8-A674-4227C988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7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F22CC8CE-1B28-4C81-A149-953703F5B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6" r="9336"/>
          <a:stretch/>
        </p:blipFill>
        <p:spPr>
          <a:xfrm rot="16200000">
            <a:off x="7017392" y="-922074"/>
            <a:ext cx="4253215" cy="60960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58100" y="6356350"/>
            <a:ext cx="297423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C7C57F0-52BC-4D58-8F5B-C1CED1761963}" type="datetime1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6/23/2021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56350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39336" y="6356350"/>
            <a:ext cx="614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BDF09B2-8147-45DC-8278-B829B43BEF8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16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55" y="63122"/>
            <a:ext cx="7645167" cy="742222"/>
          </a:xfrm>
        </p:spPr>
        <p:txBody>
          <a:bodyPr/>
          <a:lstStyle/>
          <a:p>
            <a:r>
              <a:rPr lang="en-US" dirty="0"/>
              <a:t>Q&amp;A /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- </a:t>
            </a:r>
            <a:r>
              <a:rPr lang="en-US" dirty="0">
                <a:hlinkClick r:id="rId2"/>
              </a:rPr>
              <a:t>https://github.com/rickpayne929/presentations</a:t>
            </a:r>
            <a:r>
              <a:rPr lang="en-US" dirty="0"/>
              <a:t> </a:t>
            </a:r>
          </a:p>
          <a:p>
            <a:r>
              <a:rPr lang="en-US" dirty="0"/>
              <a:t>Event Page - </a:t>
            </a:r>
            <a:r>
              <a:rPr lang="en-US" dirty="0">
                <a:hlinkClick r:id="rId3"/>
              </a:rPr>
              <a:t>https://www.meetup.com/DOXNYC/events/278299834/</a:t>
            </a:r>
            <a:r>
              <a:rPr lang="en-US" dirty="0"/>
              <a:t> </a:t>
            </a:r>
          </a:p>
          <a:p>
            <a:r>
              <a:rPr lang="en-US" dirty="0"/>
              <a:t>DoD Cybersecurity Maturity Model Certification (CMMC) - </a:t>
            </a:r>
            <a:r>
              <a:rPr lang="en-US" dirty="0">
                <a:hlinkClick r:id="rId4"/>
              </a:rPr>
              <a:t>https://www.acq.osd.mil/cmmc/docs/CMMC_ModelMain_V1.02_20200318.pdf</a:t>
            </a:r>
            <a:r>
              <a:rPr lang="en-US" dirty="0"/>
              <a:t> </a:t>
            </a:r>
          </a:p>
          <a:p>
            <a:r>
              <a:rPr lang="en-US" dirty="0"/>
              <a:t>DoD </a:t>
            </a:r>
            <a:r>
              <a:rPr lang="en-US" dirty="0" err="1"/>
              <a:t>DevSecOps</a:t>
            </a:r>
            <a:r>
              <a:rPr lang="en-US" dirty="0"/>
              <a:t> Reference Design - </a:t>
            </a:r>
            <a:r>
              <a:rPr lang="en-US" dirty="0">
                <a:hlinkClick r:id="rId5"/>
              </a:rPr>
              <a:t>https://dodcio.defense.gov/Portals/0/Documents/DoD%20Enterprise%20DevSecOps%20Reference%20Design%20v1.0_Public%20Release.pdf?ver=2019-09-26-115824-583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0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55" y="63122"/>
            <a:ext cx="7645167" cy="742222"/>
          </a:xfrm>
        </p:spPr>
        <p:txBody>
          <a:bodyPr/>
          <a:lstStyle/>
          <a:p>
            <a:r>
              <a:rPr lang="en-US" dirty="0"/>
              <a:t>Q&amp;A /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GitLab - 2021 Global </a:t>
            </a:r>
            <a:r>
              <a:rPr lang="en-US" dirty="0" err="1"/>
              <a:t>DevSecOps</a:t>
            </a:r>
            <a:r>
              <a:rPr lang="en-US" dirty="0"/>
              <a:t> Survey </a:t>
            </a:r>
            <a:r>
              <a:rPr lang="en-US" dirty="0">
                <a:hlinkClick r:id="rId2"/>
              </a:rPr>
              <a:t>https://about.gitlab.com/developer-survey/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IBM </a:t>
            </a:r>
            <a:r>
              <a:rPr lang="en-US" dirty="0">
                <a:hlinkClick r:id="rId3"/>
              </a:rPr>
              <a:t>–</a:t>
            </a:r>
            <a:r>
              <a:rPr lang="en-US" dirty="0"/>
              <a:t> </a:t>
            </a:r>
            <a:r>
              <a:rPr lang="en-US" dirty="0" err="1"/>
              <a:t>IaC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https://www.thegreengrid.org/en/newsroom/blog/software-development-discipline-reshapes-infrastructure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RedHat - IaaS vs PaaS vs SaaS </a:t>
            </a:r>
            <a:r>
              <a:rPr lang="en-US" dirty="0">
                <a:hlinkClick r:id="rId4"/>
              </a:rPr>
              <a:t>https://www.redhat.com/en/topics/cloud-computing/iaas-vs-paas-vs-saas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Forbes – Modern Shift Left Security </a:t>
            </a:r>
            <a:r>
              <a:rPr lang="en-US" dirty="0">
                <a:hlinkClick r:id="rId5"/>
              </a:rPr>
              <a:t>https://www.forbes.com/sites/forbestechcouncil/2021/01/04/a-modern-shift-left-security-approach/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8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55" y="63122"/>
            <a:ext cx="7645167" cy="742222"/>
          </a:xfrm>
        </p:spPr>
        <p:txBody>
          <a:bodyPr/>
          <a:lstStyle/>
          <a:p>
            <a:r>
              <a:rPr lang="en-US" dirty="0"/>
              <a:t>Presentation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510" y="1614085"/>
            <a:ext cx="95181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Security Responsibility Awareness – Who’s role is it anyway?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Maturity Model – Where am I? Where do I need to go?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Actionable – Start securing your systems today!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D5965-0E7C-49F9-9079-75428A2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6" y="1265825"/>
            <a:ext cx="785615" cy="930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94312-4F07-4BD3-B4F3-ABB40E7A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58" y="3022975"/>
            <a:ext cx="757123" cy="750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8C6274-2ECE-4528-B606-C86A954B3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84" y="4500114"/>
            <a:ext cx="929871" cy="9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3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50" y="69946"/>
            <a:ext cx="8542788" cy="742222"/>
          </a:xfrm>
        </p:spPr>
        <p:txBody>
          <a:bodyPr/>
          <a:lstStyle/>
          <a:p>
            <a:r>
              <a:rPr lang="en-US" dirty="0"/>
              <a:t>2021 GitLab </a:t>
            </a:r>
            <a:r>
              <a:rPr lang="en-US" dirty="0" err="1"/>
              <a:t>DevSecOps</a:t>
            </a:r>
            <a:r>
              <a:rPr lang="en-US" dirty="0"/>
              <a:t>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360" y="1243341"/>
            <a:ext cx="10346203" cy="50551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Sec and dev are friendlier, but there is still confusion over who “owns” security, and the finger-pointing game is strong</a:t>
            </a:r>
            <a:r>
              <a:rPr lang="en-US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full 39% of developers feel fully responsible for security in their organizations (up from 28% last year), while 32% said they shared the burden with other teams</a:t>
            </a:r>
            <a:r>
              <a:rPr lang="en-US" sz="2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buNone/>
            </a:pPr>
            <a:endParaRPr lang="en-US" b="0" i="0" baseline="30000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/>
              <a:t>Dev-centric questions with app-focused answers. What about the Infra &amp; Platform layers?</a:t>
            </a:r>
            <a:endParaRPr lang="en-US" sz="28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Graphik We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D52CB-36F3-4E30-9963-BAB2DA799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46" y="1154448"/>
            <a:ext cx="1404603" cy="994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014ED1-75C8-4A5D-B7A1-AAE86A77E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04" y="3077221"/>
            <a:ext cx="1011368" cy="12904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930981-89EA-467A-94F7-06F5BD76C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48" y="4974609"/>
            <a:ext cx="490608" cy="532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3DF013-D8B2-4546-A223-7C2263375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60" y="5703552"/>
            <a:ext cx="592840" cy="3772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3EDCB5-E52C-49C0-9B38-D032AC654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5775" y="5623725"/>
            <a:ext cx="536955" cy="5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50" y="69946"/>
            <a:ext cx="8542788" cy="742222"/>
          </a:xfrm>
        </p:spPr>
        <p:txBody>
          <a:bodyPr/>
          <a:lstStyle/>
          <a:p>
            <a:r>
              <a:rPr lang="en-US" dirty="0"/>
              <a:t>Shifting Left: R&amp;Rs Follow the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5" y="1277461"/>
            <a:ext cx="3255055" cy="4850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Land before time</a:t>
            </a:r>
            <a:endParaRPr lang="en-US" sz="28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Graphik We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2272B-3F4F-49F7-8B30-DCF30AAB6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89" y="1091489"/>
            <a:ext cx="5681662" cy="526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EAE65-FE48-4A72-9761-0AE66064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45" y="2529154"/>
            <a:ext cx="5154372" cy="211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7750" y="69946"/>
            <a:ext cx="8542788" cy="742222"/>
          </a:xfrm>
        </p:spPr>
        <p:txBody>
          <a:bodyPr/>
          <a:lstStyle/>
          <a:p>
            <a:r>
              <a:rPr lang="en-US" dirty="0"/>
              <a:t>Shifting Left: R&amp;Rs Then -&gt;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386114"/>
            <a:ext cx="8438949" cy="459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Requirements / Scan Result Punt -&gt; Security Engineering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Fundamental Human Capacity Problem</a:t>
            </a:r>
          </a:p>
          <a:p>
            <a:pPr marL="0" indent="0">
              <a:buNone/>
            </a:pPr>
            <a:r>
              <a:rPr lang="en-US" dirty="0"/>
              <a:t>1.5 security experts per 100 software engineers</a:t>
            </a:r>
            <a:r>
              <a:rPr lang="en-US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28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Day 1 Cybersecurity Debt</a:t>
            </a:r>
          </a:p>
          <a:p>
            <a:pPr marL="0" indent="0">
              <a:buNone/>
            </a:pPr>
            <a:endParaRPr lang="en-US" sz="28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aseline="30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Graphik We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6D77BA-E297-4FB8-955B-54F9BE2C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2640" y="1168627"/>
            <a:ext cx="1198580" cy="1486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4BC406-995D-4F00-A486-E1A948B72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85" y="1141933"/>
            <a:ext cx="1251305" cy="9808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1CB3D6-42AD-42B2-A053-A65E9A526B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43" y="3112126"/>
            <a:ext cx="1132114" cy="11274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A015BC-65E7-4189-8E67-24D66D21B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085" y="4898572"/>
            <a:ext cx="1145797" cy="1375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4C1C11-D845-42A9-9E5D-4FB8D9BF1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806" y="4799957"/>
            <a:ext cx="1596414" cy="147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8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033" y="63122"/>
            <a:ext cx="8618289" cy="742222"/>
          </a:xfrm>
        </p:spPr>
        <p:txBody>
          <a:bodyPr/>
          <a:lstStyle/>
          <a:p>
            <a:r>
              <a:rPr lang="en-US" dirty="0"/>
              <a:t>What are Maturity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616"/>
            <a:ext cx="10515600" cy="4861347"/>
          </a:xfrm>
        </p:spPr>
        <p:txBody>
          <a:bodyPr/>
          <a:lstStyle/>
          <a:p>
            <a:r>
              <a:rPr lang="en-US" dirty="0"/>
              <a:t>Essentially, how mature is an organization at a specific objective.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CC290-3B07-4ED5-945A-BEE025D3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4" y="2072787"/>
            <a:ext cx="6220693" cy="3848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CDBB1-3CA5-49AE-A64D-8F5304B55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177" y="2072787"/>
            <a:ext cx="476316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9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033" y="63122"/>
            <a:ext cx="8618289" cy="742222"/>
          </a:xfrm>
        </p:spPr>
        <p:txBody>
          <a:bodyPr/>
          <a:lstStyle/>
          <a:p>
            <a:r>
              <a:rPr lang="en-US" dirty="0"/>
              <a:t>What are Maturity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05D9-0F8B-4AA8-A237-BD26E9388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616"/>
            <a:ext cx="10515600" cy="4861347"/>
          </a:xfrm>
        </p:spPr>
        <p:txBody>
          <a:bodyPr/>
          <a:lstStyle/>
          <a:p>
            <a:r>
              <a:rPr lang="en-US" dirty="0"/>
              <a:t>DoD’s Cybersecurity Maturity Model example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3CF6E4-6B34-4246-B585-3ECA784C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" y="2731041"/>
            <a:ext cx="5934903" cy="2572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E56BD-8E72-4AF7-AAF5-7DA74D7E3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03" y="2723418"/>
            <a:ext cx="6240897" cy="24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783B-6B44-455F-814E-63D598199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31" y="63122"/>
            <a:ext cx="9683691" cy="742222"/>
          </a:xfrm>
        </p:spPr>
        <p:txBody>
          <a:bodyPr>
            <a:normAutofit/>
          </a:bodyPr>
          <a:lstStyle/>
          <a:p>
            <a:r>
              <a:rPr lang="en-US" dirty="0"/>
              <a:t>Maturity Models – DevOps -&gt; </a:t>
            </a:r>
            <a:r>
              <a:rPr lang="en-US" dirty="0" err="1"/>
              <a:t>SECdevOps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EAC0-8BA0-4AAB-8F59-234361B9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C57F0-52BC-4D58-8F5B-C1CED1761963}" type="datetime1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1FF6-B760-42F8-B25A-BA4B207B8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DOX 2021: Security Champions – Open the Floodgates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AAEF-417A-4CBA-8851-9034D05F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F09B2-8147-45DC-8278-B829B43BEF8C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6F4E4-6B2B-4813-8939-15C0DD96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2278743"/>
            <a:ext cx="11686043" cy="272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3950</TotalTime>
  <Words>1674</Words>
  <Application>Microsoft Office PowerPoint</Application>
  <PresentationFormat>Widescreen</PresentationFormat>
  <Paragraphs>236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Graphik Web</vt:lpstr>
      <vt:lpstr>notosans</vt:lpstr>
      <vt:lpstr>Times New Roman</vt:lpstr>
      <vt:lpstr>Wingdings</vt:lpstr>
      <vt:lpstr>Office Theme</vt:lpstr>
      <vt:lpstr>DevOps Exchange 2021: Security Champions</vt:lpstr>
      <vt:lpstr>About me</vt:lpstr>
      <vt:lpstr>Presentation Goals</vt:lpstr>
      <vt:lpstr>2021 GitLab DevSecOps Survey</vt:lpstr>
      <vt:lpstr>Shifting Left: R&amp;Rs Follow the Code!</vt:lpstr>
      <vt:lpstr>Shifting Left: R&amp;Rs Then -&gt; Now</vt:lpstr>
      <vt:lpstr>What are Maturity Models?</vt:lpstr>
      <vt:lpstr>What are Maturity Models?</vt:lpstr>
      <vt:lpstr>Maturity Models – DevOps -&gt; SECdevOps</vt:lpstr>
      <vt:lpstr>Maturity Models – DevOps -&gt; SECdevOps</vt:lpstr>
      <vt:lpstr>Maturity Models – DevOps -&gt; SECdevOps</vt:lpstr>
      <vt:lpstr>Maturity Models – DevOps -&gt; SECdevOps</vt:lpstr>
      <vt:lpstr>Maturity Models – DevOps -&gt; SECdevOps</vt:lpstr>
      <vt:lpstr>Demo - Lightweight, Conceptual</vt:lpstr>
      <vt:lpstr>Demo – IDE Scanning – The Source</vt:lpstr>
      <vt:lpstr>Demo – AWS Trusted Advisor</vt:lpstr>
      <vt:lpstr>Demo – DoD Secure Configuration Guidance</vt:lpstr>
      <vt:lpstr>Demo – DoD Secure Configuration Guidance</vt:lpstr>
      <vt:lpstr>Demo – NIST Container Security </vt:lpstr>
      <vt:lpstr>Demo – K8s Secure Configuration Guidance</vt:lpstr>
      <vt:lpstr>Last but not least, take care of yourself!</vt:lpstr>
      <vt:lpstr>Q&amp;A / References</vt:lpstr>
      <vt:lpstr>Q&amp;A /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B-SIDES 2020: A journey from DevOps to SECdevOps</dc:title>
  <dc:creator>Rick Payne</dc:creator>
  <cp:lastModifiedBy>Rick Payne</cp:lastModifiedBy>
  <cp:revision>115</cp:revision>
  <dcterms:created xsi:type="dcterms:W3CDTF">2020-11-05T23:51:46Z</dcterms:created>
  <dcterms:modified xsi:type="dcterms:W3CDTF">2021-06-23T21:32:48Z</dcterms:modified>
</cp:coreProperties>
</file>